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6"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E57000-C948-4271-88CE-346BFFE67A77}" v="7" dt="2026-07-02T12:14:58.45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p:scale>
          <a:sx n="100" d="100"/>
          <a:sy n="100" d="100"/>
        </p:scale>
        <p:origin x="-2698" y="-739"/>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an Reilman" userId="8c934694-d29f-4b26-a788-37831bf6a2f3" providerId="ADAL" clId="{4BE6523B-FD50-4072-ABF2-AA1704FE9B0F}"/>
    <pc:docChg chg="undo custSel modSld">
      <pc:chgData name="Silvan Reilman" userId="8c934694-d29f-4b26-a788-37831bf6a2f3" providerId="ADAL" clId="{4BE6523B-FD50-4072-ABF2-AA1704FE9B0F}" dt="2026-07-02T12:17:59.462" v="293" actId="6549"/>
      <pc:docMkLst>
        <pc:docMk/>
      </pc:docMkLst>
      <pc:sldChg chg="addSp delSp modSp mod">
        <pc:chgData name="Silvan Reilman" userId="8c934694-d29f-4b26-a788-37831bf6a2f3" providerId="ADAL" clId="{4BE6523B-FD50-4072-ABF2-AA1704FE9B0F}" dt="2026-07-02T12:17:59.462" v="293" actId="6549"/>
        <pc:sldMkLst>
          <pc:docMk/>
          <pc:sldMk cId="3379327302" sldId="257"/>
        </pc:sldMkLst>
        <pc:spChg chg="add del">
          <ac:chgData name="Silvan Reilman" userId="8c934694-d29f-4b26-a788-37831bf6a2f3" providerId="ADAL" clId="{4BE6523B-FD50-4072-ABF2-AA1704FE9B0F}" dt="2026-07-02T12:14:12.234" v="24" actId="22"/>
          <ac:spMkLst>
            <pc:docMk/>
            <pc:sldMk cId="3379327302" sldId="257"/>
            <ac:spMk id="3" creationId="{430B02B0-0520-FBF3-D3EE-C31C219A5FD8}"/>
          </ac:spMkLst>
        </pc:spChg>
        <pc:spChg chg="mod">
          <ac:chgData name="Silvan Reilman" userId="8c934694-d29f-4b26-a788-37831bf6a2f3" providerId="ADAL" clId="{4BE6523B-FD50-4072-ABF2-AA1704FE9B0F}" dt="2026-07-02T12:16:32.222" v="133" actId="20577"/>
          <ac:spMkLst>
            <pc:docMk/>
            <pc:sldMk cId="3379327302" sldId="257"/>
            <ac:spMk id="14" creationId="{23A4EE86-3193-64FB-2B38-0B79EC5772DA}"/>
          </ac:spMkLst>
        </pc:spChg>
        <pc:spChg chg="mod">
          <ac:chgData name="Silvan Reilman" userId="8c934694-d29f-4b26-a788-37831bf6a2f3" providerId="ADAL" clId="{4BE6523B-FD50-4072-ABF2-AA1704FE9B0F}" dt="2026-07-02T12:17:59.462" v="293" actId="6549"/>
          <ac:spMkLst>
            <pc:docMk/>
            <pc:sldMk cId="3379327302" sldId="257"/>
            <ac:spMk id="26" creationId="{FA33F6CC-243F-48BD-7D2E-00CE9B6D1704}"/>
          </ac:spMkLst>
        </pc:spChg>
        <pc:graphicFrameChg chg="mod modGraphic">
          <ac:chgData name="Silvan Reilman" userId="8c934694-d29f-4b26-a788-37831bf6a2f3" providerId="ADAL" clId="{4BE6523B-FD50-4072-ABF2-AA1704FE9B0F}" dt="2026-07-02T12:15:54.471" v="117" actId="2165"/>
          <ac:graphicFrameMkLst>
            <pc:docMk/>
            <pc:sldMk cId="3379327302" sldId="257"/>
            <ac:graphicFrameMk id="8" creationId="{51058372-DE60-5F69-677F-10B17B019B5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4F594-1D53-4C5B-83A9-9EF5D62DAA6B}" type="datetimeFigureOut">
              <a:rPr lang="nl-NL" smtClean="0"/>
              <a:t>2-7-2026</a:t>
            </a:fld>
            <a:endParaRPr lang="nl-NL"/>
          </a:p>
        </p:txBody>
      </p:sp>
      <p:sp>
        <p:nvSpPr>
          <p:cNvPr id="4" name="Tijdelijke aanduiding voor dia-afbeelding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C06624-D5A7-4D54-BF1B-580933C495F1}" type="slidenum">
              <a:rPr lang="nl-NL" smtClean="0"/>
              <a:t>‹nr.›</a:t>
            </a:fld>
            <a:endParaRPr lang="nl-NL"/>
          </a:p>
        </p:txBody>
      </p:sp>
    </p:spTree>
    <p:extLst>
      <p:ext uri="{BB962C8B-B14F-4D97-AF65-F5344CB8AC3E}">
        <p14:creationId xmlns:p14="http://schemas.microsoft.com/office/powerpoint/2010/main" val="62768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BC06624-D5A7-4D54-BF1B-580933C495F1}" type="slidenum">
              <a:rPr lang="nl-NL" smtClean="0"/>
              <a:t>1</a:t>
            </a:fld>
            <a:endParaRPr lang="nl-NL"/>
          </a:p>
        </p:txBody>
      </p:sp>
    </p:spTree>
    <p:extLst>
      <p:ext uri="{BB962C8B-B14F-4D97-AF65-F5344CB8AC3E}">
        <p14:creationId xmlns:p14="http://schemas.microsoft.com/office/powerpoint/2010/main" val="122256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0135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688856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51539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E9614B0-DDD5-4B7A-9BDE-BD58A6AB5107}" type="datetimeFigureOut">
              <a:rPr lang="nl-NL" smtClean="0"/>
              <a:t>2-7-2026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022358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4E9614B0-DDD5-4B7A-9BDE-BD58A6AB5107}" type="datetimeFigureOut">
              <a:rPr lang="nl-NL" smtClean="0"/>
              <a:t>2-7-2026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812034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E9614B0-DDD5-4B7A-9BDE-BD58A6AB5107}" type="datetimeFigureOut">
              <a:rPr lang="nl-NL" smtClean="0"/>
              <a:t>2-7-2026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879712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2329" y="2505075"/>
            <a:ext cx="4190702"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014913" y="2505075"/>
            <a:ext cx="4211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E9614B0-DDD5-4B7A-9BDE-BD58A6AB5107}" type="datetimeFigureOut">
              <a:rPr lang="nl-NL" smtClean="0"/>
              <a:t>2-7-2026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2650314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E9614B0-DDD5-4B7A-9BDE-BD58A6AB5107}" type="datetimeFigureOut">
              <a:rPr lang="nl-NL" smtClean="0"/>
              <a:t>2-7-2026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336819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9614B0-DDD5-4B7A-9BDE-BD58A6AB5107}" type="datetimeFigureOut">
              <a:rPr lang="nl-NL" smtClean="0"/>
              <a:t>2-7-2026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3756188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E9614B0-DDD5-4B7A-9BDE-BD58A6AB5107}" type="datetimeFigureOut">
              <a:rPr lang="nl-NL" smtClean="0"/>
              <a:t>2-7-2026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11574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4E9614B0-DDD5-4B7A-9BDE-BD58A6AB5107}" type="datetimeFigureOut">
              <a:rPr lang="nl-NL" smtClean="0"/>
              <a:t>2-7-2026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388CDDD-D693-426B-8466-CDD90D05FFF5}" type="slidenum">
              <a:rPr lang="nl-NL" smtClean="0"/>
              <a:t>‹nr.›</a:t>
            </a:fld>
            <a:endParaRPr lang="nl-NL"/>
          </a:p>
        </p:txBody>
      </p:sp>
    </p:spTree>
    <p:extLst>
      <p:ext uri="{BB962C8B-B14F-4D97-AF65-F5344CB8AC3E}">
        <p14:creationId xmlns:p14="http://schemas.microsoft.com/office/powerpoint/2010/main" val="1582020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9614B0-DDD5-4B7A-9BDE-BD58A6AB5107}" type="datetimeFigureOut">
              <a:rPr lang="nl-NL" smtClean="0"/>
              <a:t>2-7-2026</a:t>
            </a:fld>
            <a:endParaRPr lang="nl-NL"/>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88CDDD-D693-426B-8466-CDD90D05FFF5}" type="slidenum">
              <a:rPr lang="nl-NL" smtClean="0"/>
              <a:t>‹nr.›</a:t>
            </a:fld>
            <a:endParaRPr lang="nl-NL"/>
          </a:p>
        </p:txBody>
      </p:sp>
    </p:spTree>
    <p:extLst>
      <p:ext uri="{BB962C8B-B14F-4D97-AF65-F5344CB8AC3E}">
        <p14:creationId xmlns:p14="http://schemas.microsoft.com/office/powerpoint/2010/main" val="21971404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hthoekige driehoek 18">
            <a:extLst>
              <a:ext uri="{FF2B5EF4-FFF2-40B4-BE49-F238E27FC236}">
                <a16:creationId xmlns:a16="http://schemas.microsoft.com/office/drawing/2014/main" id="{9A4BCB4A-88D2-C04A-2D9E-3A0FC7D81CB4}"/>
              </a:ext>
            </a:extLst>
          </p:cNvPr>
          <p:cNvSpPr/>
          <p:nvPr/>
        </p:nvSpPr>
        <p:spPr>
          <a:xfrm flipV="1">
            <a:off x="-557736" y="-60036"/>
            <a:ext cx="4953000" cy="1853491"/>
          </a:xfrm>
          <a:prstGeom prst="rtTriangle">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4" name="Afbeelding 23">
            <a:extLst>
              <a:ext uri="{FF2B5EF4-FFF2-40B4-BE49-F238E27FC236}">
                <a16:creationId xmlns:a16="http://schemas.microsoft.com/office/drawing/2014/main" id="{816C12E9-750E-F009-4FA8-941391185556}"/>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11854" t="182" r="40148" b="-182"/>
          <a:stretch>
            <a:fillRect/>
          </a:stretch>
        </p:blipFill>
        <p:spPr>
          <a:xfrm>
            <a:off x="4968526" y="12493"/>
            <a:ext cx="4937473" cy="6858000"/>
          </a:xfrm>
          <a:prstGeom prst="rect">
            <a:avLst/>
          </a:prstGeom>
        </p:spPr>
      </p:pic>
      <p:pic>
        <p:nvPicPr>
          <p:cNvPr id="4" name="Afbeelding 3" descr="Afbeelding met schermopname, Graphics, grafische vormgeving, ontwerp&#10;&#10;Door AI gegenereerde inhoud is mogelijk onjuist.">
            <a:extLst>
              <a:ext uri="{FF2B5EF4-FFF2-40B4-BE49-F238E27FC236}">
                <a16:creationId xmlns:a16="http://schemas.microsoft.com/office/drawing/2014/main" id="{06921F40-566F-8F12-91AA-643D9B684A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53209" y="6239054"/>
            <a:ext cx="792811" cy="382401"/>
          </a:xfrm>
          <a:prstGeom prst="rect">
            <a:avLst/>
          </a:prstGeom>
        </p:spPr>
      </p:pic>
      <p:sp>
        <p:nvSpPr>
          <p:cNvPr id="6" name="Vrije vorm: vorm 5">
            <a:extLst>
              <a:ext uri="{FF2B5EF4-FFF2-40B4-BE49-F238E27FC236}">
                <a16:creationId xmlns:a16="http://schemas.microsoft.com/office/drawing/2014/main" id="{580BB4E9-83AA-27FB-3ECE-FEDAEEC24F7C}"/>
              </a:ext>
            </a:extLst>
          </p:cNvPr>
          <p:cNvSpPr/>
          <p:nvPr/>
        </p:nvSpPr>
        <p:spPr>
          <a:xfrm>
            <a:off x="4968528" y="3574416"/>
            <a:ext cx="4937472" cy="3749021"/>
          </a:xfrm>
          <a:custGeom>
            <a:avLst/>
            <a:gdLst>
              <a:gd name="connsiteX0" fmla="*/ 0 w 4974772"/>
              <a:gd name="connsiteY0" fmla="*/ 0 h 3777343"/>
              <a:gd name="connsiteX1" fmla="*/ 0 w 4974772"/>
              <a:gd name="connsiteY1" fmla="*/ 3777343 h 3777343"/>
              <a:gd name="connsiteX2" fmla="*/ 4974772 w 4974772"/>
              <a:gd name="connsiteY2" fmla="*/ 3777343 h 3777343"/>
              <a:gd name="connsiteX3" fmla="*/ 4974772 w 4974772"/>
              <a:gd name="connsiteY3" fmla="*/ 1850572 h 3777343"/>
              <a:gd name="connsiteX4" fmla="*/ 0 w 4974772"/>
              <a:gd name="connsiteY4" fmla="*/ 0 h 3777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4772" h="3777343">
                <a:moveTo>
                  <a:pt x="0" y="0"/>
                </a:moveTo>
                <a:lnTo>
                  <a:pt x="0" y="3777343"/>
                </a:lnTo>
                <a:lnTo>
                  <a:pt x="4974772" y="3777343"/>
                </a:lnTo>
                <a:lnTo>
                  <a:pt x="4974772" y="1850572"/>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295" dirty="0"/>
          </a:p>
        </p:txBody>
      </p:sp>
      <p:sp>
        <p:nvSpPr>
          <p:cNvPr id="17" name="Rechthoek 16">
            <a:extLst>
              <a:ext uri="{FF2B5EF4-FFF2-40B4-BE49-F238E27FC236}">
                <a16:creationId xmlns:a16="http://schemas.microsoft.com/office/drawing/2014/main" id="{D434209F-E7D5-0AAC-4174-8E6FF2D800F9}"/>
              </a:ext>
            </a:extLst>
          </p:cNvPr>
          <p:cNvSpPr/>
          <p:nvPr/>
        </p:nvSpPr>
        <p:spPr>
          <a:xfrm>
            <a:off x="8119207" y="4261607"/>
            <a:ext cx="1645059" cy="258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ige driehoek 11">
            <a:extLst>
              <a:ext uri="{FF2B5EF4-FFF2-40B4-BE49-F238E27FC236}">
                <a16:creationId xmlns:a16="http://schemas.microsoft.com/office/drawing/2014/main" id="{FF9DF4A2-FC7E-1639-2CF6-3C23DB9BB639}"/>
              </a:ext>
            </a:extLst>
          </p:cNvPr>
          <p:cNvSpPr/>
          <p:nvPr/>
        </p:nvSpPr>
        <p:spPr>
          <a:xfrm rot="10800000">
            <a:off x="5576216" y="0"/>
            <a:ext cx="4329784" cy="1620274"/>
          </a:xfrm>
          <a:prstGeom prst="rtTriangle">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295"/>
          </a:p>
        </p:txBody>
      </p:sp>
      <p:sp>
        <p:nvSpPr>
          <p:cNvPr id="13" name="Tekstvak 12">
            <a:extLst>
              <a:ext uri="{FF2B5EF4-FFF2-40B4-BE49-F238E27FC236}">
                <a16:creationId xmlns:a16="http://schemas.microsoft.com/office/drawing/2014/main" id="{7BAC95D7-8B4A-65F0-359E-92183D2CF594}"/>
              </a:ext>
            </a:extLst>
          </p:cNvPr>
          <p:cNvSpPr txBox="1"/>
          <p:nvPr/>
        </p:nvSpPr>
        <p:spPr>
          <a:xfrm>
            <a:off x="5115092" y="4347393"/>
            <a:ext cx="4937472" cy="917752"/>
          </a:xfrm>
          <a:prstGeom prst="rect">
            <a:avLst/>
          </a:prstGeom>
          <a:noFill/>
        </p:spPr>
        <p:txBody>
          <a:bodyPr wrap="square" rtlCol="0">
            <a:spAutoFit/>
          </a:bodyPr>
          <a:lstStyle/>
          <a:p>
            <a:pPr>
              <a:lnSpc>
                <a:spcPct val="150000"/>
              </a:lnSpc>
            </a:pPr>
            <a:r>
              <a:rPr lang="nl-NL" sz="4080" b="1" dirty="0">
                <a:solidFill>
                  <a:schemeClr val="bg1"/>
                </a:solidFill>
                <a:latin typeface="Arial" panose="020B0604020202020204" pitchFamily="34" charset="0"/>
                <a:cs typeface="Arial" panose="020B0604020202020204" pitchFamily="34" charset="0"/>
              </a:rPr>
              <a:t>In Balans</a:t>
            </a:r>
          </a:p>
        </p:txBody>
      </p:sp>
      <p:sp>
        <p:nvSpPr>
          <p:cNvPr id="14" name="Tekstvak 13">
            <a:extLst>
              <a:ext uri="{FF2B5EF4-FFF2-40B4-BE49-F238E27FC236}">
                <a16:creationId xmlns:a16="http://schemas.microsoft.com/office/drawing/2014/main" id="{23A4EE86-3193-64FB-2B38-0B79EC5772DA}"/>
              </a:ext>
            </a:extLst>
          </p:cNvPr>
          <p:cNvSpPr txBox="1"/>
          <p:nvPr/>
        </p:nvSpPr>
        <p:spPr>
          <a:xfrm>
            <a:off x="7412502" y="365079"/>
            <a:ext cx="2419395" cy="461665"/>
          </a:xfrm>
          <a:prstGeom prst="rect">
            <a:avLst/>
          </a:prstGeom>
          <a:noFill/>
        </p:spPr>
        <p:txBody>
          <a:bodyPr wrap="square" rtlCol="0">
            <a:spAutoFit/>
          </a:bodyPr>
          <a:lstStyle/>
          <a:p>
            <a:pPr algn="r"/>
            <a:r>
              <a:rPr lang="nl-NL" sz="2400" b="1" dirty="0">
                <a:solidFill>
                  <a:schemeClr val="bg1"/>
                </a:solidFill>
                <a:latin typeface="Arial" panose="020B0604020202020204" pitchFamily="34" charset="0"/>
                <a:cs typeface="Arial" panose="020B0604020202020204" pitchFamily="34" charset="0"/>
              </a:rPr>
              <a:t>Leens</a:t>
            </a:r>
          </a:p>
        </p:txBody>
      </p:sp>
      <p:sp>
        <p:nvSpPr>
          <p:cNvPr id="26" name="Tekstvak 25">
            <a:extLst>
              <a:ext uri="{FF2B5EF4-FFF2-40B4-BE49-F238E27FC236}">
                <a16:creationId xmlns:a16="http://schemas.microsoft.com/office/drawing/2014/main" id="{FA33F6CC-243F-48BD-7D2E-00CE9B6D1704}"/>
              </a:ext>
            </a:extLst>
          </p:cNvPr>
          <p:cNvSpPr txBox="1"/>
          <p:nvPr/>
        </p:nvSpPr>
        <p:spPr>
          <a:xfrm>
            <a:off x="8119207" y="4385768"/>
            <a:ext cx="1645059" cy="1384995"/>
          </a:xfrm>
          <a:prstGeom prst="rect">
            <a:avLst/>
          </a:prstGeom>
          <a:noFill/>
        </p:spPr>
        <p:txBody>
          <a:bodyPr wrap="square">
            <a:spAutoFit/>
          </a:bodyPr>
          <a:lstStyle/>
          <a:p>
            <a:r>
              <a:rPr lang="nl-NL" sz="1400" b="1" dirty="0">
                <a:solidFill>
                  <a:schemeClr val="tx2"/>
                </a:solidFill>
                <a:latin typeface="Arial" panose="020B0604020202020204" pitchFamily="34" charset="0"/>
                <a:cs typeface="Arial" panose="020B0604020202020204" pitchFamily="34" charset="0"/>
              </a:rPr>
              <a:t>Start programma</a:t>
            </a:r>
          </a:p>
          <a:p>
            <a:endParaRPr lang="nl-NL" sz="1000"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Maandag 28 september</a:t>
            </a:r>
          </a:p>
          <a:p>
            <a:r>
              <a:rPr lang="nl-NL" sz="1000" dirty="0">
                <a:latin typeface="Arial" panose="020B0604020202020204" pitchFamily="34" charset="0"/>
                <a:cs typeface="Arial" panose="020B0604020202020204" pitchFamily="34" charset="0"/>
              </a:rPr>
              <a:t>van 10:30 – 12:30</a:t>
            </a:r>
          </a:p>
          <a:p>
            <a:br>
              <a:rPr lang="nl-NL" sz="1000" dirty="0">
                <a:latin typeface="Arial" panose="020B0604020202020204" pitchFamily="34" charset="0"/>
                <a:cs typeface="Arial" panose="020B0604020202020204" pitchFamily="34" charset="0"/>
              </a:rPr>
            </a:br>
            <a:r>
              <a:rPr lang="nl-NL" sz="1000" b="1" dirty="0">
                <a:latin typeface="Arial" panose="020B0604020202020204" pitchFamily="34" charset="0"/>
                <a:cs typeface="Arial" panose="020B0604020202020204" pitchFamily="34" charset="0"/>
              </a:rPr>
              <a:t>Kantine sporthal Leens</a:t>
            </a:r>
          </a:p>
          <a:p>
            <a:r>
              <a:rPr lang="nl-NL" sz="1000" dirty="0">
                <a:latin typeface="Arial" panose="020B0604020202020204" pitchFamily="34" charset="0"/>
                <a:cs typeface="Arial" panose="020B0604020202020204" pitchFamily="34" charset="0"/>
              </a:rPr>
              <a:t>Breekweg 4, 9965 </a:t>
            </a:r>
            <a:r>
              <a:rPr lang="nl-NL" sz="1000">
                <a:latin typeface="Arial" panose="020B0604020202020204" pitchFamily="34" charset="0"/>
                <a:cs typeface="Arial" panose="020B0604020202020204" pitchFamily="34" charset="0"/>
              </a:rPr>
              <a:t>TE Leens</a:t>
            </a:r>
            <a:endParaRPr lang="nl-NL" sz="1000" dirty="0">
              <a:latin typeface="Arial" panose="020B0604020202020204" pitchFamily="34" charset="0"/>
              <a:cs typeface="Arial" panose="020B0604020202020204" pitchFamily="34" charset="0"/>
            </a:endParaRPr>
          </a:p>
        </p:txBody>
      </p:sp>
      <p:pic>
        <p:nvPicPr>
          <p:cNvPr id="30" name="Afbeelding 29" descr="Afbeelding met tekst, Lettertype, Graphics, logo&#10;&#10;Door AI gegenereerde inhoud is mogelijk onjuist.">
            <a:extLst>
              <a:ext uri="{FF2B5EF4-FFF2-40B4-BE49-F238E27FC236}">
                <a16:creationId xmlns:a16="http://schemas.microsoft.com/office/drawing/2014/main" id="{23C7BB21-D266-B1B8-5508-DEAD28B2D5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6966" y="6219759"/>
            <a:ext cx="789341" cy="415031"/>
          </a:xfrm>
          <a:prstGeom prst="rect">
            <a:avLst/>
          </a:prstGeom>
        </p:spPr>
      </p:pic>
      <p:pic>
        <p:nvPicPr>
          <p:cNvPr id="31" name="Afbeelding 30" descr="Afbeelding met grafische vormgeving, Graphics, tekenfilm, kunst&#10;&#10;Door AI gegenereerde inhoud is mogelijk onjuist.">
            <a:extLst>
              <a:ext uri="{FF2B5EF4-FFF2-40B4-BE49-F238E27FC236}">
                <a16:creationId xmlns:a16="http://schemas.microsoft.com/office/drawing/2014/main" id="{1A81C6BF-6C0F-E736-ABFE-CB4FE70F17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2799" y="6224751"/>
            <a:ext cx="838561" cy="382400"/>
          </a:xfrm>
          <a:prstGeom prst="rect">
            <a:avLst/>
          </a:prstGeom>
        </p:spPr>
      </p:pic>
      <p:cxnSp>
        <p:nvCxnSpPr>
          <p:cNvPr id="34" name="Rechte verbindingslijn 33">
            <a:extLst>
              <a:ext uri="{FF2B5EF4-FFF2-40B4-BE49-F238E27FC236}">
                <a16:creationId xmlns:a16="http://schemas.microsoft.com/office/drawing/2014/main" id="{D610E240-3C52-7B3E-56BF-22AB0C8BC85B}"/>
              </a:ext>
            </a:extLst>
          </p:cNvPr>
          <p:cNvCxnSpPr/>
          <p:nvPr/>
        </p:nvCxnSpPr>
        <p:spPr>
          <a:xfrm>
            <a:off x="462799" y="6069874"/>
            <a:ext cx="4079032" cy="0"/>
          </a:xfrm>
          <a:prstGeom prst="line">
            <a:avLst/>
          </a:prstGeom>
        </p:spPr>
        <p:style>
          <a:lnRef idx="1">
            <a:schemeClr val="accent6"/>
          </a:lnRef>
          <a:fillRef idx="0">
            <a:schemeClr val="accent6"/>
          </a:fillRef>
          <a:effectRef idx="0">
            <a:schemeClr val="accent6"/>
          </a:effectRef>
          <a:fontRef idx="minor">
            <a:schemeClr val="tx1"/>
          </a:fontRef>
        </p:style>
      </p:cxnSp>
      <p:graphicFrame>
        <p:nvGraphicFramePr>
          <p:cNvPr id="8" name="Tabel 7">
            <a:extLst>
              <a:ext uri="{FF2B5EF4-FFF2-40B4-BE49-F238E27FC236}">
                <a16:creationId xmlns:a16="http://schemas.microsoft.com/office/drawing/2014/main" id="{51058372-DE60-5F69-677F-10B17B019B5A}"/>
              </a:ext>
            </a:extLst>
          </p:cNvPr>
          <p:cNvGraphicFramePr>
            <a:graphicFrameLocks noGrp="1"/>
          </p:cNvGraphicFramePr>
          <p:nvPr>
            <p:extLst>
              <p:ext uri="{D42A27DB-BD31-4B8C-83A1-F6EECF244321}">
                <p14:modId xmlns:p14="http://schemas.microsoft.com/office/powerpoint/2010/main" val="3685401539"/>
              </p:ext>
            </p:extLst>
          </p:nvPr>
        </p:nvGraphicFramePr>
        <p:xfrm>
          <a:off x="474219" y="332852"/>
          <a:ext cx="4067611" cy="5098048"/>
        </p:xfrm>
        <a:graphic>
          <a:graphicData uri="http://schemas.openxmlformats.org/drawingml/2006/table">
            <a:tbl>
              <a:tblPr firstRow="1" firstCol="1" bandRow="1">
                <a:tableStyleId>{3B4B98B0-60AC-42C2-AFA5-B58CD77FA1E5}</a:tableStyleId>
              </a:tblPr>
              <a:tblGrid>
                <a:gridCol w="1453396">
                  <a:extLst>
                    <a:ext uri="{9D8B030D-6E8A-4147-A177-3AD203B41FA5}">
                      <a16:colId xmlns:a16="http://schemas.microsoft.com/office/drawing/2014/main" val="2045918740"/>
                    </a:ext>
                  </a:extLst>
                </a:gridCol>
                <a:gridCol w="1791414">
                  <a:extLst>
                    <a:ext uri="{9D8B030D-6E8A-4147-A177-3AD203B41FA5}">
                      <a16:colId xmlns:a16="http://schemas.microsoft.com/office/drawing/2014/main" val="2444733049"/>
                    </a:ext>
                  </a:extLst>
                </a:gridCol>
                <a:gridCol w="822801">
                  <a:extLst>
                    <a:ext uri="{9D8B030D-6E8A-4147-A177-3AD203B41FA5}">
                      <a16:colId xmlns:a16="http://schemas.microsoft.com/office/drawing/2014/main" val="2032949183"/>
                    </a:ext>
                  </a:extLst>
                </a:gridCol>
              </a:tblGrid>
              <a:tr h="350525">
                <a:tc gridSpan="3">
                  <a:txBody>
                    <a:bodyPr/>
                    <a:lstStyle/>
                    <a:p>
                      <a:pPr algn="l">
                        <a:lnSpc>
                          <a:spcPct val="107000"/>
                        </a:lnSpc>
                        <a:spcAft>
                          <a:spcPts val="800"/>
                        </a:spcAft>
                        <a:buNone/>
                      </a:pPr>
                      <a:r>
                        <a:rPr lang="nl-NL" sz="1400" dirty="0">
                          <a:effectLst/>
                        </a:rPr>
                        <a:t>Cursusdata In Balans Leens</a:t>
                      </a:r>
                      <a:endParaRPr lang="nl-NL" sz="1400" dirty="0">
                        <a:effectLst/>
                        <a:latin typeface="Calibri" panose="020F0502020204030204" pitchFamily="34" charset="0"/>
                        <a:cs typeface="Times New Roman" panose="02020603050405020304" pitchFamily="18" charset="0"/>
                      </a:endParaRPr>
                    </a:p>
                  </a:txBody>
                  <a:tcPr marL="43245" marR="43245" marT="0" marB="0" anchor="ctr">
                    <a:solidFill>
                      <a:schemeClr val="bg1"/>
                    </a:solidFill>
                  </a:tcPr>
                </a:tc>
                <a:tc hMerge="1">
                  <a:txBody>
                    <a:bodyPr/>
                    <a:lstStyle/>
                    <a:p>
                      <a:endParaRPr/>
                    </a:p>
                  </a:txBody>
                  <a:tcPr marL="43245" marR="43245" marT="0" marB="0" anchor="b"/>
                </a:tc>
                <a:tc hMerge="1">
                  <a:txBody>
                    <a:bodyPr/>
                    <a:lstStyle/>
                    <a:p>
                      <a:pPr>
                        <a:lnSpc>
                          <a:spcPct val="107000"/>
                        </a:lnSpc>
                        <a:spcAft>
                          <a:spcPts val="800"/>
                        </a:spcAft>
                        <a:buNone/>
                      </a:pP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3245" marR="43245" marT="0" marB="0" anchor="b"/>
                </a:tc>
                <a:extLst>
                  <a:ext uri="{0D108BD9-81ED-4DB2-BD59-A6C34878D82A}">
                    <a16:rowId xmlns:a16="http://schemas.microsoft.com/office/drawing/2014/main" val="1809985670"/>
                  </a:ext>
                </a:extLst>
              </a:tr>
              <a:tr h="204341">
                <a:tc>
                  <a:txBody>
                    <a:bodyPr/>
                    <a:lstStyle/>
                    <a:p>
                      <a:pPr algn="l" fontAlgn="b">
                        <a:buNone/>
                      </a:pPr>
                      <a:r>
                        <a:rPr lang="nl-NL" sz="800" b="1" i="0" u="none" strike="noStrike">
                          <a:solidFill>
                            <a:srgbClr val="12501A"/>
                          </a:solidFill>
                          <a:effectLst/>
                          <a:latin typeface="Verdana" panose="020B0604030504040204" pitchFamily="34" charset="0"/>
                        </a:rPr>
                        <a:t>Onderdeel</a:t>
                      </a:r>
                    </a:p>
                  </a:txBody>
                  <a:tcPr marL="7620" marR="7620" marT="7620" marB="0" anchor="b"/>
                </a:tc>
                <a:tc>
                  <a:txBody>
                    <a:bodyPr/>
                    <a:lstStyle/>
                    <a:p>
                      <a:pPr algn="l" fontAlgn="b">
                        <a:buNone/>
                      </a:pPr>
                      <a:r>
                        <a:rPr lang="nl-NL" sz="800" b="1" i="0" u="none" strike="noStrike" dirty="0">
                          <a:solidFill>
                            <a:srgbClr val="12501A"/>
                          </a:solidFill>
                          <a:effectLst/>
                          <a:latin typeface="Verdana" panose="020B0604030504040204" pitchFamily="34" charset="0"/>
                        </a:rPr>
                        <a:t>Datum</a:t>
                      </a:r>
                    </a:p>
                  </a:txBody>
                  <a:tcPr marL="7620" marR="7620" marT="7620" marB="0" anchor="b"/>
                </a:tc>
                <a:tc>
                  <a:txBody>
                    <a:bodyPr/>
                    <a:lstStyle/>
                    <a:p>
                      <a:pPr algn="l" fontAlgn="b">
                        <a:buNone/>
                      </a:pPr>
                      <a:r>
                        <a:rPr lang="nl-NL" sz="800" b="1" i="0" u="none" strike="noStrike" dirty="0">
                          <a:solidFill>
                            <a:srgbClr val="12501A"/>
                          </a:solidFill>
                          <a:effectLst/>
                          <a:latin typeface="Verdana" panose="020B0604030504040204" pitchFamily="34" charset="0"/>
                        </a:rPr>
                        <a:t>Tijden</a:t>
                      </a:r>
                    </a:p>
                  </a:txBody>
                  <a:tcPr marL="7620" marR="7620" marT="7620" marB="0" anchor="b"/>
                </a:tc>
                <a:extLst>
                  <a:ext uri="{0D108BD9-81ED-4DB2-BD59-A6C34878D82A}">
                    <a16:rowId xmlns:a16="http://schemas.microsoft.com/office/drawing/2014/main" val="393678419"/>
                  </a:ext>
                </a:extLst>
              </a:tr>
              <a:tr h="204341">
                <a:tc>
                  <a:txBody>
                    <a:bodyPr/>
                    <a:lstStyle/>
                    <a:p>
                      <a:pPr algn="l" fontAlgn="b">
                        <a:buNone/>
                      </a:pPr>
                      <a:r>
                        <a:rPr lang="nl-NL" sz="900" b="0" i="0" u="none" strike="noStrike">
                          <a:solidFill>
                            <a:srgbClr val="12501A"/>
                          </a:solidFill>
                          <a:effectLst/>
                          <a:latin typeface="Verdana" panose="020B0604030504040204" pitchFamily="34" charset="0"/>
                        </a:rPr>
                        <a:t>Cursusbijeenkomst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28 september 2026</a:t>
                      </a:r>
                    </a:p>
                  </a:txBody>
                  <a:tcPr marL="0" marR="0" marT="0" marB="0" anchor="b"/>
                </a:tc>
                <a:tc>
                  <a:txBody>
                    <a:bodyPr/>
                    <a:lstStyle/>
                    <a:p>
                      <a:pPr algn="l" fontAlgn="b">
                        <a:buNone/>
                      </a:pPr>
                      <a:r>
                        <a:rPr lang="nl-NL" sz="900" b="0" i="0" u="none" strike="noStrike" dirty="0">
                          <a:solidFill>
                            <a:srgbClr val="12501A"/>
                          </a:solidFill>
                          <a:effectLst/>
                          <a:latin typeface="Verdana" panose="020B0604030504040204" pitchFamily="34" charset="0"/>
                        </a:rPr>
                        <a:t>10:30 - 12:30</a:t>
                      </a:r>
                    </a:p>
                  </a:txBody>
                  <a:tcPr marL="0" marR="0" marT="0" marB="0" anchor="b"/>
                </a:tc>
                <a:extLst>
                  <a:ext uri="{0D108BD9-81ED-4DB2-BD59-A6C34878D82A}">
                    <a16:rowId xmlns:a16="http://schemas.microsoft.com/office/drawing/2014/main" val="7996325"/>
                  </a:ext>
                </a:extLst>
              </a:tr>
              <a:tr h="204341">
                <a:tc>
                  <a:txBody>
                    <a:bodyPr/>
                    <a:lstStyle/>
                    <a:p>
                      <a:pPr algn="l" fontAlgn="b">
                        <a:buNone/>
                      </a:pPr>
                      <a:r>
                        <a:rPr lang="nl-NL" sz="900" b="0" i="0" u="none" strike="noStrike">
                          <a:solidFill>
                            <a:srgbClr val="12501A"/>
                          </a:solidFill>
                          <a:effectLst/>
                          <a:latin typeface="Verdana" panose="020B0604030504040204" pitchFamily="34" charset="0"/>
                        </a:rPr>
                        <a:t>Cursusbijeenkomst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1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10:30 - 12:30</a:t>
                      </a:r>
                    </a:p>
                  </a:txBody>
                  <a:tcPr marL="0" marR="0" marT="0" marB="0" anchor="b"/>
                </a:tc>
                <a:extLst>
                  <a:ext uri="{0D108BD9-81ED-4DB2-BD59-A6C34878D82A}">
                    <a16:rowId xmlns:a16="http://schemas.microsoft.com/office/drawing/2014/main" val="4278237380"/>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5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661735484"/>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8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3139741719"/>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19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3317933853"/>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22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120950860"/>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26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4044240086"/>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29 oktober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42402661"/>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2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28191108"/>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5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638618154"/>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9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1568659904"/>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12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498459389"/>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16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1447917323"/>
                  </a:ext>
                </a:extLst>
              </a:tr>
              <a:tr h="21626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19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3358457562"/>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23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1687316416"/>
                  </a:ext>
                </a:extLst>
              </a:tr>
              <a:tr h="21626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26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4111671518"/>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30 november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1378819532"/>
                  </a:ext>
                </a:extLst>
              </a:tr>
              <a:tr h="21626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3 december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414416692"/>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7 december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3039144891"/>
                  </a:ext>
                </a:extLst>
              </a:tr>
              <a:tr h="21626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10 december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636256997"/>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maandag 14 december 2026</a:t>
                      </a:r>
                    </a:p>
                  </a:txBody>
                  <a:tcPr marL="0" marR="0" marT="0" marB="0" anchor="b"/>
                </a:tc>
                <a:tc>
                  <a:txBody>
                    <a:bodyPr/>
                    <a:lstStyle/>
                    <a:p>
                      <a:pPr algn="l" fontAlgn="b">
                        <a:buNone/>
                      </a:pPr>
                      <a:r>
                        <a:rPr lang="nl-NL" sz="900" b="0" i="0" u="none" strike="noStrike">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2427965761"/>
                  </a:ext>
                </a:extLst>
              </a:tr>
              <a:tr h="204341">
                <a:tc>
                  <a:txBody>
                    <a:bodyPr/>
                    <a:lstStyle/>
                    <a:p>
                      <a:pPr algn="l" fontAlgn="b">
                        <a:buNone/>
                      </a:pPr>
                      <a:r>
                        <a:rPr lang="nl-NL" sz="900" b="0" i="0" u="none" strike="noStrike">
                          <a:solidFill>
                            <a:srgbClr val="12501A"/>
                          </a:solidFill>
                          <a:effectLst/>
                          <a:latin typeface="Verdana" panose="020B0604030504040204" pitchFamily="34" charset="0"/>
                        </a:rPr>
                        <a:t>Trainingsbijeenkomst</a:t>
                      </a:r>
                    </a:p>
                  </a:txBody>
                  <a:tcPr marL="0" marR="0" marT="0" marB="0" anchor="b"/>
                </a:tc>
                <a:tc>
                  <a:txBody>
                    <a:bodyPr/>
                    <a:lstStyle/>
                    <a:p>
                      <a:pPr algn="r" fontAlgn="b">
                        <a:buNone/>
                      </a:pPr>
                      <a:r>
                        <a:rPr lang="nl-NL" sz="900" b="0" i="0" u="none" strike="noStrike">
                          <a:solidFill>
                            <a:srgbClr val="12501A"/>
                          </a:solidFill>
                          <a:effectLst/>
                          <a:latin typeface="Verdana" panose="020B0604030504040204" pitchFamily="34" charset="0"/>
                        </a:rPr>
                        <a:t>donderdag 17 december 2026</a:t>
                      </a:r>
                    </a:p>
                  </a:txBody>
                  <a:tcPr marL="0" marR="0" marT="0" marB="0" anchor="b"/>
                </a:tc>
                <a:tc>
                  <a:txBody>
                    <a:bodyPr/>
                    <a:lstStyle/>
                    <a:p>
                      <a:pPr algn="l" fontAlgn="b">
                        <a:buNone/>
                      </a:pPr>
                      <a:r>
                        <a:rPr lang="nl-NL" sz="900" b="0" i="0" u="none" strike="noStrike" dirty="0">
                          <a:solidFill>
                            <a:srgbClr val="12501A"/>
                          </a:solidFill>
                          <a:effectLst/>
                          <a:latin typeface="Verdana" panose="020B0604030504040204" pitchFamily="34" charset="0"/>
                        </a:rPr>
                        <a:t>10:30 11:30</a:t>
                      </a:r>
                    </a:p>
                  </a:txBody>
                  <a:tcPr marL="0" marR="0" marT="0" marB="0" anchor="b"/>
                </a:tc>
                <a:extLst>
                  <a:ext uri="{0D108BD9-81ED-4DB2-BD59-A6C34878D82A}">
                    <a16:rowId xmlns:a16="http://schemas.microsoft.com/office/drawing/2014/main" val="408630757"/>
                  </a:ext>
                </a:extLst>
              </a:tr>
            </a:tbl>
          </a:graphicData>
        </a:graphic>
      </p:graphicFrame>
      <p:pic>
        <p:nvPicPr>
          <p:cNvPr id="5" name="Afbeelding 4">
            <a:extLst>
              <a:ext uri="{FF2B5EF4-FFF2-40B4-BE49-F238E27FC236}">
                <a16:creationId xmlns:a16="http://schemas.microsoft.com/office/drawing/2014/main" id="{DE71259A-9FBC-EE23-34B8-FA6285FFA89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752922" y="6351386"/>
            <a:ext cx="894732" cy="149121"/>
          </a:xfrm>
          <a:prstGeom prst="rect">
            <a:avLst/>
          </a:prstGeom>
        </p:spPr>
      </p:pic>
      <p:pic>
        <p:nvPicPr>
          <p:cNvPr id="7" name="Afbeelding 6" descr="Afbeelding met patroon, pixel, ontwerp&#10;&#10;Door AI gegenereerde inhoud is mogelijk onjuist.">
            <a:extLst>
              <a:ext uri="{FF2B5EF4-FFF2-40B4-BE49-F238E27FC236}">
                <a16:creationId xmlns:a16="http://schemas.microsoft.com/office/drawing/2014/main" id="{549FC5D5-1754-5ADD-3BD4-DD94640D3C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86685" y="5888034"/>
            <a:ext cx="898965" cy="898965"/>
          </a:xfrm>
          <a:prstGeom prst="rect">
            <a:avLst/>
          </a:prstGeom>
        </p:spPr>
      </p:pic>
      <p:sp>
        <p:nvSpPr>
          <p:cNvPr id="10" name="Tekstvak 9">
            <a:extLst>
              <a:ext uri="{FF2B5EF4-FFF2-40B4-BE49-F238E27FC236}">
                <a16:creationId xmlns:a16="http://schemas.microsoft.com/office/drawing/2014/main" id="{E64B9953-15DA-80D9-4673-60F65B4D5B01}"/>
              </a:ext>
            </a:extLst>
          </p:cNvPr>
          <p:cNvSpPr txBox="1"/>
          <p:nvPr/>
        </p:nvSpPr>
        <p:spPr>
          <a:xfrm>
            <a:off x="6200744" y="5399829"/>
            <a:ext cx="1907325" cy="1323439"/>
          </a:xfrm>
          <a:prstGeom prst="rect">
            <a:avLst/>
          </a:prstGeom>
          <a:noFill/>
        </p:spPr>
        <p:txBody>
          <a:bodyPr wrap="square" rtlCol="0">
            <a:spAutoFit/>
          </a:bodyPr>
          <a:lstStyle/>
          <a:p>
            <a:r>
              <a:rPr lang="nl-NL" sz="1000" b="1" dirty="0">
                <a:latin typeface="Arial" panose="020B0604020202020204" pitchFamily="34" charset="0"/>
                <a:cs typeface="Arial" panose="020B0604020202020204" pitchFamily="34" charset="0"/>
              </a:rPr>
              <a:t>Anita Groeneveld</a:t>
            </a:r>
          </a:p>
          <a:p>
            <a:r>
              <a:rPr lang="nl-NL" sz="1000" dirty="0">
                <a:latin typeface="Arial" panose="020B0604020202020204" pitchFamily="34" charset="0"/>
                <a:cs typeface="Arial" panose="020B0604020202020204" pitchFamily="34" charset="0"/>
              </a:rPr>
              <a:t>Levenslust coaching</a:t>
            </a:r>
          </a:p>
          <a:p>
            <a:endParaRPr lang="nl-NL" sz="1000" b="1"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Deelnemen?</a:t>
            </a:r>
            <a:br>
              <a:rPr lang="nl-NL" sz="1000" dirty="0">
                <a:latin typeface="Arial" panose="020B0604020202020204" pitchFamily="34" charset="0"/>
                <a:cs typeface="Arial" panose="020B0604020202020204" pitchFamily="34" charset="0"/>
              </a:rPr>
            </a:br>
            <a:r>
              <a:rPr lang="nl-NL" sz="1000" dirty="0">
                <a:latin typeface="Arial" panose="020B0604020202020204" pitchFamily="34" charset="0"/>
                <a:cs typeface="Arial" panose="020B0604020202020204" pitchFamily="34" charset="0"/>
              </a:rPr>
              <a:t>Mail naar anita@levenslustcoaching.nl </a:t>
            </a:r>
          </a:p>
          <a:p>
            <a:r>
              <a:rPr lang="nl-NL" sz="1000" dirty="0">
                <a:latin typeface="Arial" panose="020B0604020202020204" pitchFamily="34" charset="0"/>
                <a:cs typeface="Arial" panose="020B0604020202020204" pitchFamily="34" charset="0"/>
              </a:rPr>
              <a:t>Of scan de </a:t>
            </a:r>
            <a:r>
              <a:rPr lang="nl-NL" sz="1000" dirty="0" err="1">
                <a:latin typeface="Arial" panose="020B0604020202020204" pitchFamily="34" charset="0"/>
                <a:cs typeface="Arial" panose="020B0604020202020204" pitchFamily="34" charset="0"/>
              </a:rPr>
              <a:t>Qr</a:t>
            </a:r>
            <a:r>
              <a:rPr lang="nl-NL" sz="1000" dirty="0">
                <a:latin typeface="Arial" panose="020B0604020202020204" pitchFamily="34" charset="0"/>
                <a:cs typeface="Arial" panose="020B0604020202020204" pitchFamily="34" charset="0"/>
              </a:rPr>
              <a:t>-code</a:t>
            </a:r>
          </a:p>
          <a:p>
            <a:endParaRPr lang="nl-NL" sz="1000" dirty="0">
              <a:latin typeface="Arial" panose="020B0604020202020204" pitchFamily="34" charset="0"/>
              <a:cs typeface="Arial" panose="020B0604020202020204" pitchFamily="34" charset="0"/>
            </a:endParaRPr>
          </a:p>
        </p:txBody>
      </p:sp>
      <p:pic>
        <p:nvPicPr>
          <p:cNvPr id="11" name="Afbeelding 10">
            <a:extLst>
              <a:ext uri="{FF2B5EF4-FFF2-40B4-BE49-F238E27FC236}">
                <a16:creationId xmlns:a16="http://schemas.microsoft.com/office/drawing/2014/main" id="{78345CEB-AAED-DF58-B1C2-C75EF012E1B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249186" y="5399829"/>
            <a:ext cx="951557" cy="951557"/>
          </a:xfrm>
          <a:prstGeom prst="flowChartConnector">
            <a:avLst/>
          </a:prstGeom>
        </p:spPr>
      </p:pic>
    </p:spTree>
    <p:extLst>
      <p:ext uri="{BB962C8B-B14F-4D97-AF65-F5344CB8AC3E}">
        <p14:creationId xmlns:p14="http://schemas.microsoft.com/office/powerpoint/2010/main" val="337932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52F734D1-C81C-38A1-5797-3F8BDA7DB7FF}"/>
              </a:ext>
            </a:extLst>
          </p:cNvPr>
          <p:cNvSpPr/>
          <p:nvPr/>
        </p:nvSpPr>
        <p:spPr>
          <a:xfrm>
            <a:off x="4920343" y="0"/>
            <a:ext cx="4985657" cy="6858000"/>
          </a:xfrm>
          <a:custGeom>
            <a:avLst/>
            <a:gdLst>
              <a:gd name="connsiteX0" fmla="*/ 0 w 4985657"/>
              <a:gd name="connsiteY0" fmla="*/ 1850572 h 6215743"/>
              <a:gd name="connsiteX1" fmla="*/ 0 w 4985657"/>
              <a:gd name="connsiteY1" fmla="*/ 6215743 h 6215743"/>
              <a:gd name="connsiteX2" fmla="*/ 4985657 w 4985657"/>
              <a:gd name="connsiteY2" fmla="*/ 6215743 h 6215743"/>
              <a:gd name="connsiteX3" fmla="*/ 4985657 w 4985657"/>
              <a:gd name="connsiteY3" fmla="*/ 0 h 6215743"/>
              <a:gd name="connsiteX4" fmla="*/ 0 w 4985657"/>
              <a:gd name="connsiteY4" fmla="*/ 1850572 h 621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5657" h="6215743">
                <a:moveTo>
                  <a:pt x="0" y="1850572"/>
                </a:moveTo>
                <a:lnTo>
                  <a:pt x="0" y="6215743"/>
                </a:lnTo>
                <a:lnTo>
                  <a:pt x="4985657" y="6215743"/>
                </a:lnTo>
                <a:lnTo>
                  <a:pt x="4985657" y="0"/>
                </a:lnTo>
                <a:lnTo>
                  <a:pt x="0" y="185057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ige driehoek 5">
            <a:extLst>
              <a:ext uri="{FF2B5EF4-FFF2-40B4-BE49-F238E27FC236}">
                <a16:creationId xmlns:a16="http://schemas.microsoft.com/office/drawing/2014/main" id="{652939FA-A06C-0E3D-C401-5B855232BB70}"/>
              </a:ext>
            </a:extLst>
          </p:cNvPr>
          <p:cNvSpPr/>
          <p:nvPr/>
        </p:nvSpPr>
        <p:spPr>
          <a:xfrm flipV="1">
            <a:off x="-1018859" y="-366139"/>
            <a:ext cx="4953000" cy="1853491"/>
          </a:xfrm>
          <a:prstGeom prst="rtTriangle">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26051982-A5B1-4D82-9DD8-6E6DFFB739AB}"/>
              </a:ext>
            </a:extLst>
          </p:cNvPr>
          <p:cNvSpPr txBox="1"/>
          <p:nvPr/>
        </p:nvSpPr>
        <p:spPr>
          <a:xfrm>
            <a:off x="5271027" y="435206"/>
            <a:ext cx="3220995" cy="646331"/>
          </a:xfrm>
          <a:prstGeom prst="rect">
            <a:avLst/>
          </a:prstGeom>
          <a:noFill/>
        </p:spPr>
        <p:txBody>
          <a:bodyPr wrap="square" rtlCol="0">
            <a:spAutoFit/>
          </a:bodyPr>
          <a:lstStyle/>
          <a:p>
            <a:r>
              <a:rPr lang="nl-NL" b="1" dirty="0">
                <a:latin typeface="Arial" panose="020B0604020202020204" pitchFamily="34" charset="0"/>
                <a:cs typeface="Arial" panose="020B0604020202020204" pitchFamily="34" charset="0"/>
              </a:rPr>
              <a:t>Praktische informatie </a:t>
            </a:r>
          </a:p>
          <a:p>
            <a:r>
              <a:rPr lang="nl-NL" b="1" dirty="0">
                <a:latin typeface="Arial" panose="020B0604020202020204" pitchFamily="34" charset="0"/>
                <a:cs typeface="Arial" panose="020B0604020202020204" pitchFamily="34" charset="0"/>
              </a:rPr>
              <a:t>en oefeningen </a:t>
            </a:r>
          </a:p>
        </p:txBody>
      </p:sp>
      <p:sp>
        <p:nvSpPr>
          <p:cNvPr id="11" name="Tekstvak 10">
            <a:extLst>
              <a:ext uri="{FF2B5EF4-FFF2-40B4-BE49-F238E27FC236}">
                <a16:creationId xmlns:a16="http://schemas.microsoft.com/office/drawing/2014/main" id="{07AB9FDC-92F6-6ADD-D351-D4178634E381}"/>
              </a:ext>
            </a:extLst>
          </p:cNvPr>
          <p:cNvSpPr txBox="1"/>
          <p:nvPr/>
        </p:nvSpPr>
        <p:spPr>
          <a:xfrm>
            <a:off x="486603" y="435206"/>
            <a:ext cx="3891838" cy="2031325"/>
          </a:xfrm>
          <a:prstGeom prst="rect">
            <a:avLst/>
          </a:prstGeom>
          <a:noFill/>
        </p:spPr>
        <p:txBody>
          <a:bodyPr wrap="square" rtlCol="0">
            <a:spAutoFit/>
          </a:bodyPr>
          <a:lstStyle/>
          <a:p>
            <a:r>
              <a:rPr lang="nl-NL" sz="1400" b="1" dirty="0">
                <a:latin typeface="Arial" panose="020B0604020202020204" pitchFamily="34" charset="0"/>
                <a:cs typeface="Arial" panose="020B0604020202020204" pitchFamily="34" charset="0"/>
              </a:rPr>
              <a:t>Zelfstandig en zeker op de been met de cursus In Balans </a:t>
            </a:r>
            <a:endParaRPr lang="nl-NL" sz="1400" dirty="0">
              <a:latin typeface="Arial" panose="020B0604020202020204" pitchFamily="34" charset="0"/>
              <a:cs typeface="Arial" panose="020B0604020202020204" pitchFamily="34" charset="0"/>
            </a:endParaRPr>
          </a:p>
          <a:p>
            <a:endParaRPr lang="nl-NL" sz="900" dirty="0">
              <a:latin typeface="Arial" panose="020B0604020202020204" pitchFamily="34" charset="0"/>
              <a:cs typeface="Arial" panose="020B0604020202020204" pitchFamily="34" charset="0"/>
            </a:endParaRPr>
          </a:p>
          <a:p>
            <a:r>
              <a:rPr lang="nl-NL" sz="1000" dirty="0">
                <a:latin typeface="Arial" panose="020B0604020202020204" pitchFamily="34" charset="0"/>
                <a:cs typeface="Arial" panose="020B0604020202020204" pitchFamily="34" charset="0"/>
              </a:rPr>
              <a:t>Ook als u ouder wordt, wilt u zelfstandig de dagelijkse dingen kunnen blijven doen. Juist daarom is het belangrijk dat u zich veilig en vertrouwd voelt met uw lichaam. Met het beweegprogramma In Balans verbetert u uw spierkracht en evenwicht. De kans om te vallen wordt daarmee kleiner. Bovendien leert u nieuwe mensen kennen in uw wijk en verbetert uw algehele conditie, zodat u langer de dagelijkse dingen kunt blijven doen, zoals boodschappen en bezoekjes aan familie</a:t>
            </a:r>
          </a:p>
          <a:p>
            <a:endParaRPr lang="nl-NL" sz="900" dirty="0">
              <a:latin typeface="Arial" panose="020B0604020202020204" pitchFamily="34" charset="0"/>
              <a:cs typeface="Arial" panose="020B0604020202020204" pitchFamily="34" charset="0"/>
            </a:endParaRPr>
          </a:p>
        </p:txBody>
      </p:sp>
      <p:sp>
        <p:nvSpPr>
          <p:cNvPr id="21" name="Tekstvak 20">
            <a:extLst>
              <a:ext uri="{FF2B5EF4-FFF2-40B4-BE49-F238E27FC236}">
                <a16:creationId xmlns:a16="http://schemas.microsoft.com/office/drawing/2014/main" id="{CCC979AA-FEAA-39D9-7EAE-9D7FFAF32C0F}"/>
              </a:ext>
            </a:extLst>
          </p:cNvPr>
          <p:cNvSpPr txBox="1"/>
          <p:nvPr/>
        </p:nvSpPr>
        <p:spPr>
          <a:xfrm>
            <a:off x="470551" y="2529950"/>
            <a:ext cx="3406973" cy="830997"/>
          </a:xfrm>
          <a:prstGeom prst="rect">
            <a:avLst/>
          </a:prstGeom>
          <a:noFill/>
        </p:spPr>
        <p:txBody>
          <a:bodyPr wrap="square" rtlCol="0">
            <a:spAutoFit/>
          </a:bodyPr>
          <a:lstStyle/>
          <a:p>
            <a:pPr lvl="0"/>
            <a:r>
              <a:rPr lang="nl-NL" sz="1600" b="1" dirty="0">
                <a:solidFill>
                  <a:schemeClr val="accent1"/>
                </a:solidFill>
                <a:latin typeface="MV Boli" panose="02000500030200090000" pitchFamily="2" charset="0"/>
                <a:cs typeface="MV Boli" panose="02000500030200090000" pitchFamily="2" charset="0"/>
              </a:rPr>
              <a:t>“Door de cursus ben ik stabieler geworden en durf ik weer met vertrouwen te bewegen.”</a:t>
            </a:r>
          </a:p>
        </p:txBody>
      </p:sp>
      <p:pic>
        <p:nvPicPr>
          <p:cNvPr id="7" name="Afbeelding 6">
            <a:extLst>
              <a:ext uri="{FF2B5EF4-FFF2-40B4-BE49-F238E27FC236}">
                <a16:creationId xmlns:a16="http://schemas.microsoft.com/office/drawing/2014/main" id="{DCAD1504-0756-4D9B-346E-088585D0061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3996967"/>
            <a:ext cx="4378441" cy="2908069"/>
          </a:xfrm>
          <a:prstGeom prst="rect">
            <a:avLst/>
          </a:prstGeom>
        </p:spPr>
      </p:pic>
      <p:pic>
        <p:nvPicPr>
          <p:cNvPr id="15" name="Afbeelding 14" descr="Afbeelding met persoon, kleding, schoeisel, overdekt&#10;&#10;Door AI gegenereerde inhoud is mogelijk onjuist.">
            <a:extLst>
              <a:ext uri="{FF2B5EF4-FFF2-40B4-BE49-F238E27FC236}">
                <a16:creationId xmlns:a16="http://schemas.microsoft.com/office/drawing/2014/main" id="{687A1788-3A48-2123-D876-004661E455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7438" y="1476936"/>
            <a:ext cx="2523086" cy="2523086"/>
          </a:xfrm>
          <a:prstGeom prst="rect">
            <a:avLst/>
          </a:prstGeom>
        </p:spPr>
      </p:pic>
      <p:sp>
        <p:nvSpPr>
          <p:cNvPr id="17" name="Tekstvak 16">
            <a:extLst>
              <a:ext uri="{FF2B5EF4-FFF2-40B4-BE49-F238E27FC236}">
                <a16:creationId xmlns:a16="http://schemas.microsoft.com/office/drawing/2014/main" id="{DBA1D1C3-AF6B-0729-9F60-B1C383B9D3A9}"/>
              </a:ext>
            </a:extLst>
          </p:cNvPr>
          <p:cNvSpPr txBox="1"/>
          <p:nvPr/>
        </p:nvSpPr>
        <p:spPr>
          <a:xfrm>
            <a:off x="5263218" y="2003050"/>
            <a:ext cx="1671312" cy="1846659"/>
          </a:xfrm>
          <a:prstGeom prst="rect">
            <a:avLst/>
          </a:prstGeom>
          <a:noFill/>
        </p:spPr>
        <p:txBody>
          <a:bodyPr wrap="square">
            <a:spAutoFit/>
          </a:bodyPr>
          <a:lstStyle/>
          <a:p>
            <a:r>
              <a:rPr lang="nl-NL" sz="1000" dirty="0">
                <a:latin typeface="Arial" panose="020B0604020202020204" pitchFamily="34" charset="0"/>
                <a:cs typeface="Arial" panose="020B0604020202020204" pitchFamily="34" charset="0"/>
              </a:rPr>
              <a:t>In Balans is een groepstraining en wordt gegeven door een docent uit uw regio. De cursus duurt 12 weken en bestaat uit:</a:t>
            </a:r>
          </a:p>
          <a:p>
            <a:endParaRPr lang="nl-NL" sz="9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nl-NL" sz="900" b="1" dirty="0">
                <a:latin typeface="Arial" panose="020B0604020202020204" pitchFamily="34" charset="0"/>
                <a:cs typeface="Arial" panose="020B0604020202020204" pitchFamily="34" charset="0"/>
              </a:rPr>
              <a:t>2 cursusbijeenkomsten</a:t>
            </a:r>
          </a:p>
          <a:p>
            <a:pPr marL="171450" lvl="0" indent="-171450">
              <a:buFont typeface="Arial" panose="020B0604020202020204" pitchFamily="34" charset="0"/>
              <a:buChar char="•"/>
            </a:pPr>
            <a:r>
              <a:rPr lang="nl-NL" sz="900" b="1" dirty="0">
                <a:latin typeface="Arial" panose="020B0604020202020204" pitchFamily="34" charset="0"/>
                <a:cs typeface="Arial" panose="020B0604020202020204" pitchFamily="34" charset="0"/>
              </a:rPr>
              <a:t>10 weken trainingsbijeenkomsten </a:t>
            </a:r>
            <a:r>
              <a:rPr lang="nl-NL" sz="900" i="1" dirty="0">
                <a:latin typeface="Arial" panose="020B0604020202020204" pitchFamily="34" charset="0"/>
                <a:cs typeface="Arial" panose="020B0604020202020204" pitchFamily="34" charset="0"/>
              </a:rPr>
              <a:t>2x per week een training van een uur</a:t>
            </a:r>
          </a:p>
        </p:txBody>
      </p:sp>
      <p:sp>
        <p:nvSpPr>
          <p:cNvPr id="19" name="Tekstvak 18">
            <a:extLst>
              <a:ext uri="{FF2B5EF4-FFF2-40B4-BE49-F238E27FC236}">
                <a16:creationId xmlns:a16="http://schemas.microsoft.com/office/drawing/2014/main" id="{7D645987-4AA7-3886-0C00-B7BE2C844317}"/>
              </a:ext>
            </a:extLst>
          </p:cNvPr>
          <p:cNvSpPr txBox="1"/>
          <p:nvPr/>
        </p:nvSpPr>
        <p:spPr>
          <a:xfrm>
            <a:off x="5263218" y="4107359"/>
            <a:ext cx="4279498" cy="2400657"/>
          </a:xfrm>
          <a:prstGeom prst="rect">
            <a:avLst/>
          </a:prstGeom>
          <a:noFill/>
        </p:spPr>
        <p:txBody>
          <a:bodyPr wrap="square">
            <a:spAutoFit/>
          </a:bodyPr>
          <a:lstStyle/>
          <a:p>
            <a:r>
              <a:rPr lang="nl-NL" sz="1000" dirty="0">
                <a:latin typeface="Arial" panose="020B0604020202020204" pitchFamily="34" charset="0"/>
                <a:cs typeface="Arial" panose="020B0604020202020204" pitchFamily="34" charset="0"/>
              </a:rPr>
              <a:t>De cursusbijeenkomsten bestaan uit handige oefeningen, tests en informatie over bewegen en evenwicht. Tijdens de trainingsweken voert u praktische oefeningen uit op uw eigen niveau. Deze oefeningen zijn gebaseerd op de principes van Tai Chi en zijn erop gericht om uw evenwicht en spierkracht te verbeteren. De trainer geeft u ook tips om hier thuis aan te werken. </a:t>
            </a:r>
          </a:p>
          <a:p>
            <a:endParaRPr lang="nl-NL" sz="1000" b="1" dirty="0">
              <a:latin typeface="Arial" panose="020B0604020202020204" pitchFamily="34" charset="0"/>
              <a:cs typeface="Arial" panose="020B0604020202020204" pitchFamily="34" charset="0"/>
            </a:endParaRPr>
          </a:p>
          <a:p>
            <a:r>
              <a:rPr lang="nl-NL" sz="1000" b="1" dirty="0">
                <a:latin typeface="Arial" panose="020B0604020202020204" pitchFamily="34" charset="0"/>
                <a:cs typeface="Arial" panose="020B0604020202020204" pitchFamily="34" charset="0"/>
              </a:rPr>
              <a:t>Deskundige begeleiding en handig cursusboek. </a:t>
            </a:r>
            <a:endParaRPr lang="nl-NL" sz="1000" dirty="0">
              <a:latin typeface="Arial" panose="020B0604020202020204" pitchFamily="34" charset="0"/>
              <a:cs typeface="Arial" panose="020B0604020202020204" pitchFamily="34" charset="0"/>
            </a:endParaRPr>
          </a:p>
          <a:p>
            <a:r>
              <a:rPr lang="nl-NL" sz="1000" dirty="0">
                <a:latin typeface="Arial" panose="020B0604020202020204" pitchFamily="34" charset="0"/>
                <a:cs typeface="Arial" panose="020B0604020202020204" pitchFamily="34" charset="0"/>
              </a:rPr>
              <a:t>Een deskundige docent geeft de cursus In Balans. Deze professional is speciaal getraind om de cursus te geven. De docent zal u op uw eigen niveau begeleiden. In het cursusboek kunt u de behandelde onderwerpen rustig nalezen. Alle oefeningen staan hierin duidelijk beschreven en worden in beeld gebracht met foto’s. Zo kunt u tijdens de cursusperiode de opdrachten thuis uitvoeren en na de cursusperiode de oefeningen gemakkelijk terugzien.</a:t>
            </a:r>
          </a:p>
        </p:txBody>
      </p:sp>
    </p:spTree>
    <p:extLst>
      <p:ext uri="{BB962C8B-B14F-4D97-AF65-F5344CB8AC3E}">
        <p14:creationId xmlns:p14="http://schemas.microsoft.com/office/powerpoint/2010/main" val="3775316485"/>
      </p:ext>
    </p:extLst>
  </p:cSld>
  <p:clrMapOvr>
    <a:masterClrMapping/>
  </p:clrMapOvr>
</p:sld>
</file>

<file path=ppt/theme/theme1.xml><?xml version="1.0" encoding="utf-8"?>
<a:theme xmlns:a="http://schemas.openxmlformats.org/drawingml/2006/main" name="Kantoorthema">
  <a:themeElements>
    <a:clrScheme name="Aangepast 1">
      <a:dk1>
        <a:sysClr val="windowText" lastClr="000000"/>
      </a:dk1>
      <a:lt1>
        <a:sysClr val="window" lastClr="FFFFFF"/>
      </a:lt1>
      <a:dk2>
        <a:srgbClr val="1BB7BA"/>
      </a:dk2>
      <a:lt2>
        <a:srgbClr val="EEECE1"/>
      </a:lt2>
      <a:accent1>
        <a:srgbClr val="1BB7BA"/>
      </a:accent1>
      <a:accent2>
        <a:srgbClr val="59C3FE"/>
      </a:accent2>
      <a:accent3>
        <a:srgbClr val="007032"/>
      </a:accent3>
      <a:accent4>
        <a:srgbClr val="FFCC00"/>
      </a:accent4>
      <a:accent5>
        <a:srgbClr val="1BB7BA"/>
      </a:accent5>
      <a:accent6>
        <a:srgbClr val="59C3FE"/>
      </a:accent6>
      <a:hlink>
        <a:srgbClr val="016DAA"/>
      </a:hlink>
      <a:folHlink>
        <a:srgbClr val="016DAA"/>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256</TotalTime>
  <Words>500</Words>
  <Application>Microsoft Office PowerPoint</Application>
  <PresentationFormat>A4 (210 x 297 mm)</PresentationFormat>
  <Paragraphs>98</Paragraphs>
  <Slides>2</Slides>
  <Notes>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vt:i4>
      </vt:variant>
    </vt:vector>
  </HeadingPairs>
  <TitlesOfParts>
    <vt:vector size="9" baseType="lpstr">
      <vt:lpstr>Aptos</vt:lpstr>
      <vt:lpstr>Aptos Display</vt:lpstr>
      <vt:lpstr>Arial</vt:lpstr>
      <vt:lpstr>Calibri</vt:lpstr>
      <vt:lpstr>MV Boli</vt:lpstr>
      <vt:lpstr>Verdana</vt:lpstr>
      <vt:lpstr>Kantoorthema</vt:lpstr>
      <vt:lpstr>PowerPoint-presentatie</vt:lpstr>
      <vt:lpstr>PowerPoint-presentatie</vt:lpstr>
    </vt:vector>
  </TitlesOfParts>
  <Company>Het Hogeland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Rianne Joustra</dc:creator>
  <cp:lastModifiedBy>Silvan Reilman</cp:lastModifiedBy>
  <cp:revision>8</cp:revision>
  <dcterms:created xsi:type="dcterms:W3CDTF">2025-07-09T12:51:39Z</dcterms:created>
  <dcterms:modified xsi:type="dcterms:W3CDTF">2026-07-02T12:18:00Z</dcterms:modified>
</cp:coreProperties>
</file>